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56" r:id="rId2"/>
    <p:sldId id="270" r:id="rId3"/>
    <p:sldId id="261" r:id="rId4"/>
    <p:sldId id="276" r:id="rId5"/>
    <p:sldId id="271" r:id="rId6"/>
    <p:sldId id="272" r:id="rId7"/>
    <p:sldId id="277" r:id="rId8"/>
    <p:sldId id="259" r:id="rId9"/>
    <p:sldId id="266" r:id="rId10"/>
    <p:sldId id="273" r:id="rId11"/>
    <p:sldId id="274" r:id="rId12"/>
    <p:sldId id="268" r:id="rId13"/>
    <p:sldId id="269" r:id="rId14"/>
    <p:sldId id="278" r:id="rId15"/>
    <p:sldId id="279" r:id="rId16"/>
    <p:sldId id="275" r:id="rId17"/>
    <p:sldId id="260" r:id="rId18"/>
    <p:sldId id="264" r:id="rId19"/>
    <p:sldId id="265" r:id="rId20"/>
    <p:sldId id="267" r:id="rId21"/>
    <p:sldId id="262" r:id="rId22"/>
    <p:sldId id="263"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35"/>
    <p:restoredTop sz="86458"/>
  </p:normalViewPr>
  <p:slideViewPr>
    <p:cSldViewPr snapToGrid="0" snapToObjects="1">
      <p:cViewPr varScale="1">
        <p:scale>
          <a:sx n="117" d="100"/>
          <a:sy n="117" d="100"/>
        </p:scale>
        <p:origin x="1048" y="184"/>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2019/7/12</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本研究では，時間オートマトンによる時間制約検証が行えるモデル検査ツール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b="0" i="0">
                <a:latin typeface="Hiragino Sans W3" panose="020B0300000000000000" pitchFamily="34" charset="-128"/>
                <a:ea typeface="Hiragino Sans W3" panose="020B0300000000000000"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dirty="0"/>
              <a:t>2019/7/19</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en-US" altLang="ja-JP" dirty="0"/>
              <a:t>Advanced Practicum in Academic English</a:t>
            </a:r>
            <a:endParaRPr lang="ja-JP" altLang="en-US"/>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4DC587-B0B8-5642-ABEE-ED32F80A618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0AA6E9F-947B-AC48-8331-756E131C0563}"/>
              </a:ext>
            </a:extLst>
          </p:cNvPr>
          <p:cNvSpPr>
            <a:spLocks noGrp="1"/>
          </p:cNvSpPr>
          <p:nvPr>
            <p:ph type="dt" sz="half" idx="10"/>
          </p:nvPr>
        </p:nvSpPr>
        <p:spPr/>
        <p:txBody>
          <a:bodyPr/>
          <a:lstStyle/>
          <a:p>
            <a:r>
              <a:rPr lang="en-US" altLang="ja-JP"/>
              <a:t>2019/7/26</a:t>
            </a:r>
            <a:endParaRPr lang="ja-JP" altLang="en-US"/>
          </a:p>
        </p:txBody>
      </p:sp>
      <p:sp>
        <p:nvSpPr>
          <p:cNvPr id="4" name="フッター プレースホルダー 3">
            <a:extLst>
              <a:ext uri="{FF2B5EF4-FFF2-40B4-BE49-F238E27FC236}">
                <a16:creationId xmlns:a16="http://schemas.microsoft.com/office/drawing/2014/main" id="{5821EDDD-A6A1-104C-9ACA-BDEDA2624DE8}"/>
              </a:ext>
            </a:extLst>
          </p:cNvPr>
          <p:cNvSpPr>
            <a:spLocks noGrp="1"/>
          </p:cNvSpPr>
          <p:nvPr>
            <p:ph type="ftr" sz="quarter" idx="11"/>
          </p:nvPr>
        </p:nvSpPr>
        <p:spPr/>
        <p:txBody>
          <a:bodyPr/>
          <a:lstStyle/>
          <a:p>
            <a:r>
              <a:rPr lang="en-US" altLang="ja-JP"/>
              <a:t>Advanced Practicum in Academic English</a:t>
            </a:r>
            <a:endParaRPr lang="ja-JP" altLang="en-US"/>
          </a:p>
        </p:txBody>
      </p:sp>
      <p:sp>
        <p:nvSpPr>
          <p:cNvPr id="5" name="スライド番号プレースホルダー 4">
            <a:extLst>
              <a:ext uri="{FF2B5EF4-FFF2-40B4-BE49-F238E27FC236}">
                <a16:creationId xmlns:a16="http://schemas.microsoft.com/office/drawing/2014/main" id="{D19521BB-0BB6-F946-A989-15BB31646645}"/>
              </a:ext>
            </a:extLst>
          </p:cNvPr>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8755818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1F380B-92A8-524A-9AFB-C43938924EE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09F7BE48-8753-8747-8FCE-371B5CD3422C}"/>
              </a:ext>
            </a:extLst>
          </p:cNvPr>
          <p:cNvSpPr>
            <a:spLocks noGrp="1"/>
          </p:cNvSpPr>
          <p:nvPr>
            <p:ph type="dt" sz="half" idx="10"/>
          </p:nvPr>
        </p:nvSpPr>
        <p:spPr/>
        <p:txBody>
          <a:bodyPr/>
          <a:lstStyle/>
          <a:p>
            <a:r>
              <a:rPr lang="en-US" altLang="ja-JP"/>
              <a:t>2019/7/26</a:t>
            </a:r>
            <a:endParaRPr lang="ja-JP" altLang="en-US"/>
          </a:p>
        </p:txBody>
      </p:sp>
      <p:sp>
        <p:nvSpPr>
          <p:cNvPr id="4" name="フッター プレースホルダー 3">
            <a:extLst>
              <a:ext uri="{FF2B5EF4-FFF2-40B4-BE49-F238E27FC236}">
                <a16:creationId xmlns:a16="http://schemas.microsoft.com/office/drawing/2014/main" id="{43F37727-08F0-194F-9B3E-B5750F915B21}"/>
              </a:ext>
            </a:extLst>
          </p:cNvPr>
          <p:cNvSpPr>
            <a:spLocks noGrp="1"/>
          </p:cNvSpPr>
          <p:nvPr>
            <p:ph type="ftr" sz="quarter" idx="11"/>
          </p:nvPr>
        </p:nvSpPr>
        <p:spPr/>
        <p:txBody>
          <a:bodyPr/>
          <a:lstStyle/>
          <a:p>
            <a:r>
              <a:rPr lang="en-US" altLang="ja-JP"/>
              <a:t>Advanced Practicum in Academic English</a:t>
            </a:r>
            <a:endParaRPr lang="ja-JP" altLang="en-US"/>
          </a:p>
        </p:txBody>
      </p:sp>
      <p:sp>
        <p:nvSpPr>
          <p:cNvPr id="5" name="スライド番号プレースホルダー 4">
            <a:extLst>
              <a:ext uri="{FF2B5EF4-FFF2-40B4-BE49-F238E27FC236}">
                <a16:creationId xmlns:a16="http://schemas.microsoft.com/office/drawing/2014/main" id="{3F9826F2-38B5-C342-9E4E-228EB59DDDBA}"/>
              </a:ext>
            </a:extLst>
          </p:cNvPr>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64669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C8EA812-8109-944E-A7B6-83939DDECF2D}"/>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6B0A8414-E2EC-394D-B94F-2B97FFB1699A}"/>
              </a:ext>
            </a:extLst>
          </p:cNvPr>
          <p:cNvSpPr>
            <a:spLocks noGrp="1"/>
          </p:cNvSpPr>
          <p:nvPr>
            <p:ph type="dt" sz="half" idx="10"/>
          </p:nvPr>
        </p:nvSpPr>
        <p:spPr/>
        <p:txBody>
          <a:bodyPr/>
          <a:lstStyle/>
          <a:p>
            <a:r>
              <a:rPr lang="en-US" altLang="ja-JP"/>
              <a:t>2019/7/26</a:t>
            </a:r>
            <a:endParaRPr lang="ja-JP" altLang="en-US"/>
          </a:p>
        </p:txBody>
      </p:sp>
      <p:sp>
        <p:nvSpPr>
          <p:cNvPr id="4" name="フッター プレースホルダー 3">
            <a:extLst>
              <a:ext uri="{FF2B5EF4-FFF2-40B4-BE49-F238E27FC236}">
                <a16:creationId xmlns:a16="http://schemas.microsoft.com/office/drawing/2014/main" id="{B8072B9F-E28C-FE43-A0E5-499FC6A81D85}"/>
              </a:ext>
            </a:extLst>
          </p:cNvPr>
          <p:cNvSpPr>
            <a:spLocks noGrp="1"/>
          </p:cNvSpPr>
          <p:nvPr>
            <p:ph type="ftr" sz="quarter" idx="11"/>
          </p:nvPr>
        </p:nvSpPr>
        <p:spPr/>
        <p:txBody>
          <a:bodyPr/>
          <a:lstStyle/>
          <a:p>
            <a:r>
              <a:rPr lang="en-US" altLang="ja-JP"/>
              <a:t>Advanced Practicum in Academic English</a:t>
            </a:r>
            <a:endParaRPr lang="ja-JP" altLang="en-US"/>
          </a:p>
        </p:txBody>
      </p:sp>
      <p:sp>
        <p:nvSpPr>
          <p:cNvPr id="5" name="スライド番号プレースホルダー 4">
            <a:extLst>
              <a:ext uri="{FF2B5EF4-FFF2-40B4-BE49-F238E27FC236}">
                <a16:creationId xmlns:a16="http://schemas.microsoft.com/office/drawing/2014/main" id="{2FA8F629-9160-EF45-8EC8-A019F42F28C1}"/>
              </a:ext>
            </a:extLst>
          </p:cNvPr>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118156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2019/5/22</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2019/5/22</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2019/5/22</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dirty="0"/>
              <a:t>2019/7/26</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en-US" altLang="ja-JP" dirty="0"/>
              <a:t>Advanced Practicum in Academic English</a:t>
            </a:r>
            <a:endParaRPr lang="ja-JP" altLang="en-US"/>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4"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hf hdr="0"/>
  <p:txStyles>
    <p:titleStyle>
      <a:lvl1pPr algn="l" defTabSz="914400" rtl="0" eaLnBrk="1" latinLnBrk="0" hangingPunct="1">
        <a:lnSpc>
          <a:spcPct val="90000"/>
        </a:lnSpc>
        <a:spcBef>
          <a:spcPct val="0"/>
        </a:spcBef>
        <a:buNone/>
        <a:defRPr kumimoji="1" sz="4400" b="0" i="0" kern="1200">
          <a:solidFill>
            <a:schemeClr val="tx1"/>
          </a:solidFill>
          <a:latin typeface="Hiragino Sans W4" panose="020B0400000000000000" pitchFamily="34" charset="-128"/>
          <a:ea typeface="Hiragino Sans W4" panose="020B0400000000000000"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3200" b="0" i="0" kern="1200">
          <a:solidFill>
            <a:schemeClr val="tx1"/>
          </a:solidFill>
          <a:latin typeface="Hiragino Sans W3" panose="020B0300000000000000" pitchFamily="34" charset="-128"/>
          <a:ea typeface="Hiragino Sans W3" panose="020B0300000000000000" pitchFamily="34"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4400" dirty="0"/>
              <a:t>Modeling Autonomous Vehicles at an Intersection without a Traffic Light</a:t>
            </a: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en-US" altLang="ja-JP" sz="1600" dirty="0" err="1">
                <a:latin typeface="Hiragino Sans W3" panose="020B0300000000000000" pitchFamily="34" charset="-128"/>
                <a:ea typeface="Hiragino Sans W3" panose="020B0300000000000000" pitchFamily="34" charset="-128"/>
              </a:rPr>
              <a:t>Yui</a:t>
            </a:r>
            <a:r>
              <a:rPr lang="en-US" altLang="ja-JP" sz="1600" dirty="0">
                <a:latin typeface="Hiragino Sans W3" panose="020B0300000000000000" pitchFamily="34" charset="-128"/>
                <a:ea typeface="Hiragino Sans W3" panose="020B0300000000000000" pitchFamily="34" charset="-128"/>
              </a:rPr>
              <a:t> Sahara </a:t>
            </a:r>
            <a:r>
              <a:rPr lang="en-US" altLang="ja-JP" sz="1600" dirty="0" err="1">
                <a:latin typeface="Hiragino Sans W3" panose="020B0300000000000000" pitchFamily="34" charset="-128"/>
                <a:ea typeface="Hiragino Sans W3" panose="020B0300000000000000" pitchFamily="34" charset="-128"/>
              </a:rPr>
              <a:t>M.Nakamura</a:t>
            </a:r>
            <a:r>
              <a:rPr lang="en-US" altLang="ja-JP" sz="1600" dirty="0">
                <a:latin typeface="Hiragino Sans W3" panose="020B0300000000000000" pitchFamily="34" charset="-128"/>
                <a:ea typeface="Hiragino Sans W3" panose="020B0300000000000000" pitchFamily="34" charset="-128"/>
              </a:rPr>
              <a:t> (Nakamura Laboratory)</a:t>
            </a:r>
            <a:endParaRPr lang="ja-JP" altLang="en-US" sz="1600">
              <a:latin typeface="Hiragino Sans W3" panose="020B0300000000000000" pitchFamily="34" charset="-128"/>
              <a:ea typeface="Hiragino Sans W3" panose="020B0300000000000000" pitchFamily="34" charset="-128"/>
            </a:endParaRPr>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dirty="0"/>
              <a:t>2019/5/22</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第</a:t>
            </a:r>
            <a:r>
              <a:rPr lang="en-US" altLang="ja-JP" dirty="0"/>
              <a:t>63</a:t>
            </a:r>
            <a:r>
              <a:rPr lang="ja-JP" altLang="en-US"/>
              <a:t>回システム制御情報学会研究発表講演会 </a:t>
            </a:r>
            <a:r>
              <a:rPr lang="en-US" altLang="ja-JP" dirty="0"/>
              <a:t>(</a:t>
            </a:r>
            <a:r>
              <a:rPr lang="en" altLang="ja-JP" dirty="0"/>
              <a:t>SCI’19)  </a:t>
            </a:r>
            <a:r>
              <a:rPr lang="ja-JP" altLang="en-US"/>
              <a:t>大阪</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73923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7861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normAutofit lnSpcReduction="10000"/>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2019/5/22</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052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07688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Tree>
    <p:extLst>
      <p:ext uri="{BB962C8B-B14F-4D97-AF65-F5344CB8AC3E}">
        <p14:creationId xmlns:p14="http://schemas.microsoft.com/office/powerpoint/2010/main" val="993451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Tree>
    <p:extLst>
      <p:ext uri="{BB962C8B-B14F-4D97-AF65-F5344CB8AC3E}">
        <p14:creationId xmlns:p14="http://schemas.microsoft.com/office/powerpoint/2010/main" val="34671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232949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8236862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normAutofit fontScale="92500"/>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610993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501965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20005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自動運転技術の急速な発達</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a:p>
            <a:pPr marL="285750" indent="-285750">
              <a:lnSpc>
                <a:spcPct val="150000"/>
              </a:lnSpc>
              <a:buFont typeface="Arial" panose="020B0604020202020204" pitchFamily="34" charset="0"/>
              <a:buChar char="•"/>
            </a:pPr>
            <a:endParaRPr kumimoji="1" lang="ja-JP" altLang="en-US" sz="2400">
              <a:latin typeface="+mn-ea"/>
            </a:endParaRP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dirty="0"/>
              <a:t>2019/5/22</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9990303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806976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渋滞やデッドロックの発生</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p:txBody>
          <a:bodyPr>
            <a:normAutofit/>
          </a:bodyPr>
          <a:lstStyle/>
          <a:p>
            <a:pPr>
              <a:lnSpc>
                <a:spcPct val="150000"/>
              </a:lnSpc>
            </a:pPr>
            <a:r>
              <a:rPr lang="ja-JP" altLang="en-US" sz="2400"/>
              <a:t>自動運転車群制御アルゴリズムのモデル化</a:t>
            </a:r>
          </a:p>
          <a:p>
            <a:pPr>
              <a:lnSpc>
                <a:spcPct val="150000"/>
              </a:lnSpc>
            </a:pPr>
            <a:r>
              <a:rPr lang="ja-JP" altLang="en-US" sz="2400"/>
              <a:t>モデルの性質のモデル検査技術による検証手法の提案</a:t>
            </a:r>
          </a:p>
          <a:p>
            <a:pPr>
              <a:lnSpc>
                <a:spcPct val="150000"/>
              </a:lnSpc>
            </a:pPr>
            <a:endParaRPr kumimoji="1" lang="ja-JP" altLang="en-US" sz="2400"/>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6" name="テキスト ボックス 5">
            <a:extLst>
              <a:ext uri="{FF2B5EF4-FFF2-40B4-BE49-F238E27FC236}">
                <a16:creationId xmlns:a16="http://schemas.microsoft.com/office/drawing/2014/main" id="{AEC51970-92CD-2B40-A3CC-E959A4FBC454}"/>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fontScale="92500"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モデル（テンプレート）</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2722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069891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2295</TotalTime>
  <Words>2718</Words>
  <Application>Microsoft Macintosh PowerPoint</Application>
  <PresentationFormat>画面に合わせる (4:3)</PresentationFormat>
  <Paragraphs>236</Paragraphs>
  <Slides>22</Slides>
  <Notes>22</Notes>
  <HiddenSlides>6</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22</vt:i4>
      </vt:variant>
    </vt:vector>
  </HeadingPairs>
  <TitlesOfParts>
    <vt:vector size="32" baseType="lpstr">
      <vt:lpstr>Arial Regular</vt:lpstr>
      <vt:lpstr>Hiragino Sans W3</vt:lpstr>
      <vt:lpstr>Hiragino Sans W4</vt:lpstr>
      <vt:lpstr>Meiryo</vt:lpstr>
      <vt:lpstr>Meiryo</vt:lpstr>
      <vt:lpstr>游ゴシック</vt:lpstr>
      <vt:lpstr>Arial</vt:lpstr>
      <vt:lpstr>Century Gothic</vt:lpstr>
      <vt:lpstr>Courier New</vt:lpstr>
      <vt:lpstr>Office テーマ</vt:lpstr>
      <vt:lpstr>Modeling Autonomous Vehicles at an Intersection without a Traffic Light</vt:lpstr>
      <vt:lpstr>研究背景</vt:lpstr>
      <vt:lpstr>研究背景</vt:lpstr>
      <vt:lpstr>目的</vt:lpstr>
      <vt:lpstr>モデル検査</vt:lpstr>
      <vt:lpstr>本研究のアプローチ</vt:lpstr>
      <vt:lpstr>5つのLockを使った交差点モデル</vt:lpstr>
      <vt:lpstr>UPPAALモデル（テンプレート）</vt:lpstr>
      <vt:lpstr>UPPAALモデル（システム定義）</vt:lpstr>
      <vt:lpstr>シミュレーション(1/2)</vt:lpstr>
      <vt:lpstr>シミュレーション(2/2)</vt:lpstr>
      <vt:lpstr>検証</vt:lpstr>
      <vt:lpstr>デッドロック検証</vt:lpstr>
      <vt:lpstr>通過時間の検証</vt:lpstr>
      <vt:lpstr>通過の最小時間の検証</vt:lpstr>
      <vt:lpstr>まとめと今後の課題</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97</cp:revision>
  <cp:lastPrinted>2019-05-21T04:36:14Z</cp:lastPrinted>
  <dcterms:created xsi:type="dcterms:W3CDTF">2019-02-12T08:19:39Z</dcterms:created>
  <dcterms:modified xsi:type="dcterms:W3CDTF">2019-07-12T02:36:49Z</dcterms:modified>
</cp:coreProperties>
</file>

<file path=docProps/thumbnail.jpeg>
</file>